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6" r:id="rId4"/>
    <p:sldId id="267" r:id="rId5"/>
    <p:sldId id="268" r:id="rId6"/>
    <p:sldId id="260" r:id="rId7"/>
    <p:sldId id="259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7C86D-8F00-4F15-B921-0F34383EA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B6C9840-32AE-4EB3-9535-5E6CCB55C7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3</a:t>
            </a:r>
          </a:p>
          <a:p>
            <a:r>
              <a:rPr lang="nl-NL" dirty="0"/>
              <a:t>Les 2</a:t>
            </a:r>
          </a:p>
        </p:txBody>
      </p:sp>
    </p:spTree>
    <p:extLst>
      <p:ext uri="{BB962C8B-B14F-4D97-AF65-F5344CB8AC3E}">
        <p14:creationId xmlns:p14="http://schemas.microsoft.com/office/powerpoint/2010/main" val="149485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E4EB9-CC8F-4269-B4F4-5E6C5930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Terugblik vorige les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74AF55-1999-4B81-88B9-DB2F613CD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390394"/>
            <a:ext cx="8074915" cy="4362831"/>
          </a:xfrm>
        </p:spPr>
        <p:txBody>
          <a:bodyPr>
            <a:normAutofit/>
          </a:bodyPr>
          <a:lstStyle/>
          <a:p>
            <a:r>
              <a:rPr lang="nl-NL" sz="2200" dirty="0"/>
              <a:t>Jullie gaan een workshop geven aan jullie eigen klas over een doelgroep</a:t>
            </a:r>
          </a:p>
          <a:p>
            <a:r>
              <a:rPr lang="nl-NL" sz="2200" dirty="0"/>
              <a:t>De doelgroep sluit aan bij jullie stageplaats</a:t>
            </a:r>
          </a:p>
          <a:p>
            <a:endParaRPr lang="nl-NL" sz="2200" dirty="0"/>
          </a:p>
          <a:p>
            <a:pPr lvl="0"/>
            <a:r>
              <a:rPr lang="nl-NL" sz="2200" dirty="0"/>
              <a:t>Zorg voor een interactieve workshop (filmpjes, opdrachten, stellingen, casussen)</a:t>
            </a:r>
          </a:p>
          <a:p>
            <a:pPr lvl="0"/>
            <a:r>
              <a:rPr lang="nl-NL" sz="2200" dirty="0"/>
              <a:t>Workshop duurt minimaal 30 minuten</a:t>
            </a:r>
          </a:p>
          <a:p>
            <a:pPr lvl="0"/>
            <a:r>
              <a:rPr lang="nl-NL" sz="2200" dirty="0"/>
              <a:t>Elk groepslid komt aan bod en heeft zijn/haar bijdrage</a:t>
            </a:r>
          </a:p>
          <a:p>
            <a:pPr marL="0" lvl="0" indent="0">
              <a:buNone/>
            </a:pPr>
            <a:endParaRPr lang="nl-NL" sz="2200" dirty="0"/>
          </a:p>
          <a:p>
            <a:pPr lvl="0"/>
            <a:r>
              <a:rPr lang="nl-NL" sz="2200" dirty="0"/>
              <a:t>Individuele reflectie aan de hand van de STRAK-methode (zie Wiki)</a:t>
            </a:r>
          </a:p>
        </p:txBody>
      </p:sp>
    </p:spTree>
    <p:extLst>
      <p:ext uri="{BB962C8B-B14F-4D97-AF65-F5344CB8AC3E}">
        <p14:creationId xmlns:p14="http://schemas.microsoft.com/office/powerpoint/2010/main" val="134983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11ED8-7956-45BE-B575-7F3A0CFCC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Beperking of stoornis?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7D6495-0268-4D8F-9984-498BDF3E7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59533"/>
            <a:ext cx="7729728" cy="2123658"/>
          </a:xfrm>
        </p:spPr>
        <p:txBody>
          <a:bodyPr>
            <a:normAutofit lnSpcReduction="10000"/>
          </a:bodyPr>
          <a:lstStyle/>
          <a:p>
            <a:r>
              <a:rPr lang="nl-NL" sz="2200" dirty="0"/>
              <a:t>Pak pen en papier</a:t>
            </a:r>
          </a:p>
          <a:p>
            <a:r>
              <a:rPr lang="nl-NL" sz="2200" dirty="0"/>
              <a:t>Maak twee kolommen </a:t>
            </a:r>
            <a:r>
              <a:rPr lang="nl-NL" sz="2200" dirty="0">
                <a:sym typeface="Symbol" panose="05050102010706020507" pitchFamily="18" charset="2"/>
              </a:rPr>
              <a:t></a:t>
            </a:r>
            <a:r>
              <a:rPr lang="nl-NL" sz="2200" dirty="0"/>
              <a:t> 1 kolom ‘</a:t>
            </a:r>
            <a:r>
              <a:rPr lang="nl-NL" sz="2200" b="1" dirty="0"/>
              <a:t>beperking</a:t>
            </a:r>
            <a:r>
              <a:rPr lang="nl-NL" sz="2200" dirty="0"/>
              <a:t>’ en 1 kolom ‘</a:t>
            </a:r>
            <a:r>
              <a:rPr lang="nl-NL" sz="2200" b="1" dirty="0"/>
              <a:t>stoornis</a:t>
            </a:r>
            <a:r>
              <a:rPr lang="nl-NL" sz="2200" dirty="0"/>
              <a:t>’</a:t>
            </a:r>
          </a:p>
          <a:p>
            <a:r>
              <a:rPr lang="nl-NL" sz="2200" dirty="0"/>
              <a:t>Zet de beperkingen of stoornissen in de juiste kolom</a:t>
            </a:r>
          </a:p>
          <a:p>
            <a:r>
              <a:rPr lang="nl-NL" sz="2200" dirty="0"/>
              <a:t>Klaar? Bespreek de antwoorden met je buurman/buurvrouw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43E57A0-E17D-4F26-876C-5D1D432A1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5" y="4483191"/>
            <a:ext cx="56197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5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BB520-4698-45BC-82D5-AFD623988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beperking?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69AA67-C792-43E7-8293-E642E4319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200" dirty="0"/>
              <a:t>De vermindering van mogelijkheden ten aanzien van gedrag of activiteiten</a:t>
            </a:r>
          </a:p>
          <a:p>
            <a:pPr marL="0" indent="0" algn="ctr">
              <a:buNone/>
            </a:pPr>
            <a:endParaRPr lang="nl-NL" sz="2200" dirty="0"/>
          </a:p>
          <a:p>
            <a:pPr marL="0" indent="0" algn="ctr">
              <a:buNone/>
            </a:pPr>
            <a:r>
              <a:rPr lang="nl-NL" sz="2200" dirty="0"/>
              <a:t>Welke beperkingen hebben jullie genoteerd tijdens de opdracht?</a:t>
            </a:r>
          </a:p>
        </p:txBody>
      </p:sp>
    </p:spTree>
    <p:extLst>
      <p:ext uri="{BB962C8B-B14F-4D97-AF65-F5344CB8AC3E}">
        <p14:creationId xmlns:p14="http://schemas.microsoft.com/office/powerpoint/2010/main" val="217429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0F2B3A-46D6-46F5-88A1-4D76B3FD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stoornis?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F79A3B-5D89-4DEB-A091-9AA2FF53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200" dirty="0"/>
              <a:t>Afwijking in je lichaam of geest of in het functioneren daarvan</a:t>
            </a:r>
          </a:p>
          <a:p>
            <a:pPr marL="0" indent="0" algn="ctr">
              <a:buNone/>
            </a:pPr>
            <a:endParaRPr lang="nl-NL" sz="2200" dirty="0"/>
          </a:p>
          <a:p>
            <a:pPr marL="0" indent="0" algn="ctr">
              <a:buNone/>
            </a:pPr>
            <a:r>
              <a:rPr lang="nl-NL" sz="2200" dirty="0"/>
              <a:t>Welke stoornissen hebben jullie genoteerd tijdens de opdracht?</a:t>
            </a:r>
          </a:p>
          <a:p>
            <a:pPr marL="0" indent="0" algn="ctr">
              <a:buNone/>
            </a:pP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92614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A4665-B058-4F83-928A-43B13831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Achterstand of stoornis?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5CF826-F903-4843-8B84-43B6958E6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200" dirty="0"/>
              <a:t>Maak tweetallen</a:t>
            </a:r>
          </a:p>
          <a:p>
            <a:r>
              <a:rPr lang="nl-NL" sz="2200" dirty="0"/>
              <a:t>Waar denken jullie aan bij de woorden </a:t>
            </a:r>
            <a:r>
              <a:rPr lang="nl-NL" sz="2200" b="1" dirty="0"/>
              <a:t>achterstand</a:t>
            </a:r>
            <a:r>
              <a:rPr lang="nl-NL" sz="2200" dirty="0"/>
              <a:t> en </a:t>
            </a:r>
            <a:r>
              <a:rPr lang="nl-NL" sz="2200" b="1" dirty="0"/>
              <a:t>stoornis</a:t>
            </a:r>
            <a:r>
              <a:rPr lang="nl-NL" sz="2200" dirty="0"/>
              <a:t>?</a:t>
            </a:r>
          </a:p>
          <a:p>
            <a:r>
              <a:rPr lang="nl-NL" sz="2200" dirty="0"/>
              <a:t>Maak twee </a:t>
            </a:r>
            <a:r>
              <a:rPr lang="nl-NL" sz="2200" dirty="0" err="1"/>
              <a:t>mindmaps</a:t>
            </a:r>
            <a:r>
              <a:rPr lang="nl-NL" sz="2200" dirty="0"/>
              <a:t> </a:t>
            </a:r>
            <a:r>
              <a:rPr lang="nl-NL" sz="2200" dirty="0">
                <a:sym typeface="Symbol" panose="05050102010706020507" pitchFamily="18" charset="2"/>
              </a:rPr>
              <a:t> 1</a:t>
            </a:r>
            <a:r>
              <a:rPr lang="nl-NL" sz="2200" dirty="0"/>
              <a:t> voor </a:t>
            </a:r>
            <a:r>
              <a:rPr lang="nl-NL" sz="2200" b="1" dirty="0"/>
              <a:t>ontwikkelingsachterstand</a:t>
            </a:r>
            <a:r>
              <a:rPr lang="nl-NL" sz="2200" dirty="0"/>
              <a:t> en 1 voor </a:t>
            </a:r>
            <a:r>
              <a:rPr lang="nl-NL" sz="2200" b="1" dirty="0"/>
              <a:t>ontwikkelingsstoornis</a:t>
            </a:r>
          </a:p>
          <a:p>
            <a:r>
              <a:rPr lang="nl-NL" sz="2200" dirty="0"/>
              <a:t>Klassikaal bespreken</a:t>
            </a:r>
            <a:br>
              <a:rPr lang="nl-NL" sz="2200" dirty="0"/>
            </a:br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9905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95E9E-8F9B-4A9D-9931-ADD1EB4E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Verschil ontwikkelingsachterstand en ontwikkelingsstoornis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DFD6B-DAAF-489D-B706-6BA6C53E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200" b="1" dirty="0"/>
              <a:t>Wat is een ontwikkelingsachterstand?</a:t>
            </a:r>
          </a:p>
          <a:p>
            <a:pPr marL="0" indent="0" algn="ctr">
              <a:buNone/>
            </a:pPr>
            <a:r>
              <a:rPr lang="nl-NL" sz="2200" dirty="0"/>
              <a:t>  Ontwikkeling van mijlpalen verloopt trager op een of meerdere gebieden</a:t>
            </a:r>
          </a:p>
          <a:p>
            <a:pPr algn="ctr"/>
            <a:endParaRPr lang="nl-NL" sz="2200" dirty="0"/>
          </a:p>
          <a:p>
            <a:pPr marL="0" indent="0" algn="ctr">
              <a:buNone/>
            </a:pPr>
            <a:r>
              <a:rPr lang="nl-NL" sz="2200" b="1" dirty="0"/>
              <a:t>Wat is een ontwikkelingsstoornis?</a:t>
            </a:r>
          </a:p>
          <a:p>
            <a:pPr marL="0" indent="0" algn="ctr">
              <a:buNone/>
            </a:pPr>
            <a:r>
              <a:rPr lang="nl-NL" sz="2200" dirty="0"/>
              <a:t>   Lichamelijk of psychische aandoening waardoor de ontwikkeling anders verloopt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7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E17705F-B02C-4409-B173-0A594D5F7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361419-83EE-43AE-8CD5-56CD108C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542604"/>
            <a:ext cx="8686800" cy="177279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4800"/>
              <a:t>Aan de slag met jullie workshop</a:t>
            </a:r>
          </a:p>
        </p:txBody>
      </p:sp>
    </p:spTree>
    <p:extLst>
      <p:ext uri="{BB962C8B-B14F-4D97-AF65-F5344CB8AC3E}">
        <p14:creationId xmlns:p14="http://schemas.microsoft.com/office/powerpoint/2010/main" val="251744530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236</Words>
  <Application>Microsoft Office PowerPoint</Application>
  <PresentationFormat>Breedbeeld</PresentationFormat>
  <Paragraphs>39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Pakket</vt:lpstr>
      <vt:lpstr>Beperkingen en stoornissen</vt:lpstr>
      <vt:lpstr>Terugblik vorige les</vt:lpstr>
      <vt:lpstr>Beperking of stoornis?</vt:lpstr>
      <vt:lpstr>Wat is een beperking?</vt:lpstr>
      <vt:lpstr>Wat is een stoornis?</vt:lpstr>
      <vt:lpstr>Achterstand of stoornis?</vt:lpstr>
      <vt:lpstr>Verschil ontwikkelingsachterstand en ontwikkelingsstoornis</vt:lpstr>
      <vt:lpstr>Aan de slag met jullie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2</cp:revision>
  <dcterms:created xsi:type="dcterms:W3CDTF">2020-02-27T09:59:23Z</dcterms:created>
  <dcterms:modified xsi:type="dcterms:W3CDTF">2020-05-11T11:41:33Z</dcterms:modified>
</cp:coreProperties>
</file>